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9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094F-0CD9-4F9D-A045-240E31BC40F2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ACD4-8998-48EF-9F5E-163AC1FFD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859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094F-0CD9-4F9D-A045-240E31BC40F2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ACD4-8998-48EF-9F5E-163AC1FFD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70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094F-0CD9-4F9D-A045-240E31BC40F2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ACD4-8998-48EF-9F5E-163AC1FFD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508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094F-0CD9-4F9D-A045-240E31BC40F2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ACD4-8998-48EF-9F5E-163AC1FFD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770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094F-0CD9-4F9D-A045-240E31BC40F2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ACD4-8998-48EF-9F5E-163AC1FFD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418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094F-0CD9-4F9D-A045-240E31BC40F2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ACD4-8998-48EF-9F5E-163AC1FFD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879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094F-0CD9-4F9D-A045-240E31BC40F2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ACD4-8998-48EF-9F5E-163AC1FFD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071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094F-0CD9-4F9D-A045-240E31BC40F2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ACD4-8998-48EF-9F5E-163AC1FFD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164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094F-0CD9-4F9D-A045-240E31BC40F2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ACD4-8998-48EF-9F5E-163AC1FFD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557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094F-0CD9-4F9D-A045-240E31BC40F2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ACD4-8998-48EF-9F5E-163AC1FFD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108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094F-0CD9-4F9D-A045-240E31BC40F2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ACD4-8998-48EF-9F5E-163AC1FFD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339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68094F-0CD9-4F9D-A045-240E31BC40F2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5ACD4-8998-48EF-9F5E-163AC1FFD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53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467208"/>
              </p:ext>
            </p:extLst>
          </p:nvPr>
        </p:nvGraphicFramePr>
        <p:xfrm>
          <a:off x="236250" y="190856"/>
          <a:ext cx="11595867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1090">
                  <a:extLst>
                    <a:ext uri="{9D8B030D-6E8A-4147-A177-3AD203B41FA5}">
                      <a16:colId xmlns:a16="http://schemas.microsoft.com/office/drawing/2014/main" val="965560182"/>
                    </a:ext>
                  </a:extLst>
                </a:gridCol>
                <a:gridCol w="10254777">
                  <a:extLst>
                    <a:ext uri="{9D8B030D-6E8A-4147-A177-3AD203B41FA5}">
                      <a16:colId xmlns:a16="http://schemas.microsoft.com/office/drawing/2014/main" val="24266314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Bahnschrift Light" panose="020B0502040204020203" pitchFamily="34" charset="0"/>
                        </a:rPr>
                        <a:t>Learn to teach</a:t>
                      </a:r>
                      <a:endParaRPr lang="en-GB" dirty="0">
                        <a:latin typeface="Bahnschrift Light" panose="020B0502040204020203" pitchFamily="34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smtClean="0">
                          <a:latin typeface="Bahnschrift SemiBold" panose="020B0502040204020203" pitchFamily="34" charset="0"/>
                        </a:rPr>
                        <a:t>Teacher</a:t>
                      </a:r>
                      <a:r>
                        <a:rPr lang="en-GB" sz="3600" baseline="0" smtClean="0">
                          <a:latin typeface="Bahnschrift SemiBold" panose="020B0502040204020203" pitchFamily="34" charset="0"/>
                        </a:rPr>
                        <a:t> t</a:t>
                      </a:r>
                      <a:r>
                        <a:rPr lang="en-GB" sz="3600" smtClean="0">
                          <a:latin typeface="Bahnschrift SemiBold" panose="020B0502040204020203" pitchFamily="34" charset="0"/>
                        </a:rPr>
                        <a:t>raining </a:t>
                      </a:r>
                      <a:r>
                        <a:rPr lang="en-GB" sz="3600" dirty="0" smtClean="0">
                          <a:latin typeface="Bahnschrift SemiBold" panose="020B0502040204020203" pitchFamily="34" charset="0"/>
                        </a:rPr>
                        <a:t>at </a:t>
                      </a:r>
                      <a:r>
                        <a:rPr lang="en-GB" sz="3600" dirty="0" err="1" smtClean="0">
                          <a:latin typeface="Bahnschrift SemiBold" panose="020B0502040204020203" pitchFamily="34" charset="0"/>
                        </a:rPr>
                        <a:t>CoPA</a:t>
                      </a:r>
                      <a:endParaRPr lang="en-GB" sz="3600" dirty="0">
                        <a:latin typeface="Bahnschrift SemiBold" panose="020B0502040204020203" pitchFamily="34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7823243"/>
                  </a:ext>
                </a:extLst>
              </a:tr>
            </a:tbl>
          </a:graphicData>
        </a:graphic>
      </p:graphicFrame>
      <p:sp>
        <p:nvSpPr>
          <p:cNvPr id="11" name="Right Arrow 10"/>
          <p:cNvSpPr/>
          <p:nvPr/>
        </p:nvSpPr>
        <p:spPr>
          <a:xfrm>
            <a:off x="2162796" y="1903273"/>
            <a:ext cx="8021333" cy="1097280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Arrow 11"/>
          <p:cNvSpPr/>
          <p:nvPr/>
        </p:nvSpPr>
        <p:spPr>
          <a:xfrm rot="10800000">
            <a:off x="2183302" y="3463646"/>
            <a:ext cx="8000827" cy="1097280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ight Arrow 12"/>
          <p:cNvSpPr/>
          <p:nvPr/>
        </p:nvSpPr>
        <p:spPr>
          <a:xfrm>
            <a:off x="2162796" y="5231130"/>
            <a:ext cx="8021334" cy="1097280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30024" r="30075"/>
          <a:stretch/>
        </p:blipFill>
        <p:spPr>
          <a:xfrm>
            <a:off x="2417385" y="1279905"/>
            <a:ext cx="720090" cy="8820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28900" r="28875"/>
          <a:stretch/>
        </p:blipFill>
        <p:spPr>
          <a:xfrm>
            <a:off x="3237871" y="1270729"/>
            <a:ext cx="765809" cy="8864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/>
          <a:srcRect l="25150" r="25200"/>
          <a:stretch/>
        </p:blipFill>
        <p:spPr>
          <a:xfrm>
            <a:off x="8624485" y="4644601"/>
            <a:ext cx="883369" cy="869580"/>
          </a:xfrm>
          <a:prstGeom prst="rect">
            <a:avLst/>
          </a:prstGeom>
        </p:spPr>
      </p:pic>
      <p:pic>
        <p:nvPicPr>
          <p:cNvPr id="17" name="Google Shape;78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674117" y="1233068"/>
            <a:ext cx="948690" cy="899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84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764304" y="2859987"/>
            <a:ext cx="858503" cy="862097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TextBox 19"/>
          <p:cNvSpPr txBox="1"/>
          <p:nvPr/>
        </p:nvSpPr>
        <p:spPr>
          <a:xfrm>
            <a:off x="2205327" y="2241650"/>
            <a:ext cx="6183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ahnschrift Light" panose="020B0502040204020203" pitchFamily="34" charset="0"/>
              </a:rPr>
              <a:t>Choose your route into teaching – ITT or PGCE</a:t>
            </a:r>
            <a:endParaRPr lang="en-GB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03959" y="3830372"/>
            <a:ext cx="45801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ahnschrift Light" panose="020B0502040204020203" pitchFamily="34" charset="0"/>
              </a:rPr>
              <a:t>Start your NQT year and keep getting better</a:t>
            </a:r>
            <a:endParaRPr lang="en-GB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162796" y="5595104"/>
            <a:ext cx="6183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ahnschrift Light" panose="020B0502040204020203" pitchFamily="34" charset="0"/>
              </a:rPr>
              <a:t>Receive support and guidance as an RQT</a:t>
            </a:r>
            <a:endParaRPr lang="en-GB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405387" y="1440179"/>
            <a:ext cx="1268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Bahnschrift Light" panose="020B0502040204020203" pitchFamily="34" charset="0"/>
              </a:rPr>
              <a:t>Be confident in a classroom</a:t>
            </a:r>
            <a:endParaRPr lang="en-GB" sz="1200" dirty="0">
              <a:latin typeface="Bahnschrift Light" panose="020B05020402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64570" y="1502314"/>
            <a:ext cx="1747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Bahnschrift Light" panose="020B0502040204020203" pitchFamily="34" charset="0"/>
              </a:rPr>
              <a:t>Have the desire and the willingness to learn</a:t>
            </a:r>
            <a:endParaRPr lang="en-GB" sz="1200" dirty="0">
              <a:latin typeface="Bahnschrift Light" panose="020B05020402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326130" y="4793185"/>
            <a:ext cx="1268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Bahnschrift Light" panose="020B0502040204020203" pitchFamily="34" charset="0"/>
              </a:rPr>
              <a:t>Consider your career path</a:t>
            </a:r>
            <a:endParaRPr lang="en-GB" sz="1200" dirty="0">
              <a:latin typeface="Bahnschrift Light" panose="020B0502040204020203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916501" y="3051068"/>
            <a:ext cx="1101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Bahnschrift Light" panose="020B0502040204020203" pitchFamily="34" charset="0"/>
              </a:rPr>
              <a:t>Contribute to a team</a:t>
            </a:r>
            <a:endParaRPr lang="en-GB" sz="1200" dirty="0">
              <a:latin typeface="Bahnschrift Light" panose="020B05020402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774100" y="3111834"/>
            <a:ext cx="1268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Bahnschrift Light" panose="020B0502040204020203" pitchFamily="34" charset="0"/>
              </a:rPr>
              <a:t>Evaluate your progress</a:t>
            </a:r>
            <a:endParaRPr lang="en-GB" sz="1200" dirty="0">
              <a:latin typeface="Bahnschrift Light" panose="020B0502040204020203" pitchFamily="34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11247" y="2896030"/>
            <a:ext cx="752807" cy="752807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0469880" y="3722084"/>
            <a:ext cx="13622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Bahnschrift Light" panose="020B0502040204020203" pitchFamily="34" charset="0"/>
              </a:rPr>
              <a:t>Your mentor is with you all the way</a:t>
            </a:r>
            <a:endParaRPr lang="en-GB" dirty="0">
              <a:latin typeface="Bahnschrift Light" panose="020B0502040204020203" pitchFamily="34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8"/>
          <a:srcRect l="25225" r="25200"/>
          <a:stretch/>
        </p:blipFill>
        <p:spPr>
          <a:xfrm>
            <a:off x="10550296" y="5079391"/>
            <a:ext cx="1201403" cy="118443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9"/>
          <a:srcRect l="30925" t="8568" r="30825" b="28364"/>
          <a:stretch/>
        </p:blipFill>
        <p:spPr>
          <a:xfrm>
            <a:off x="10453285" y="2588715"/>
            <a:ext cx="1211580" cy="976391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10443293" y="1362670"/>
            <a:ext cx="13622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Bahnschrift Light" panose="020B0502040204020203" pitchFamily="34" charset="0"/>
              </a:rPr>
              <a:t>Get regular formative feedback</a:t>
            </a:r>
            <a:endParaRPr lang="en-GB" dirty="0">
              <a:latin typeface="Bahnschrift Light" panose="020B05020402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67624" y="1712663"/>
            <a:ext cx="13622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Bahnschrift Light" panose="020B0502040204020203" pitchFamily="34" charset="0"/>
              </a:rPr>
              <a:t>Receive high-quality, evidence-informed professional learning</a:t>
            </a:r>
            <a:endParaRPr lang="en-GB" sz="1600" dirty="0">
              <a:latin typeface="Bahnschrift Light" panose="020B0502040204020203" pitchFamily="34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10"/>
          <a:srcRect l="30925" r="30900" b="20537"/>
          <a:stretch/>
        </p:blipFill>
        <p:spPr>
          <a:xfrm>
            <a:off x="317420" y="3504505"/>
            <a:ext cx="1154203" cy="1174233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7355755" y="4984622"/>
            <a:ext cx="12687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Bahnschrift Light" panose="020B0502040204020203" pitchFamily="34" charset="0"/>
              </a:rPr>
              <a:t>Set your targets</a:t>
            </a:r>
            <a:endParaRPr lang="en-GB" sz="1200" dirty="0">
              <a:latin typeface="Bahnschrift Light" panose="020B0502040204020203" pitchFamily="34" charset="0"/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1"/>
          <a:srcRect l="31375" t="1969" r="31200" b="21918"/>
          <a:stretch/>
        </p:blipFill>
        <p:spPr>
          <a:xfrm>
            <a:off x="2514065" y="4574748"/>
            <a:ext cx="880110" cy="874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2263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CF4E8454885694FB30034916D37723D" ma:contentTypeVersion="10" ma:contentTypeDescription="Create a new document." ma:contentTypeScope="" ma:versionID="838806a3ab1e422264f5c4f51bc02569">
  <xsd:schema xmlns:xsd="http://www.w3.org/2001/XMLSchema" xmlns:xs="http://www.w3.org/2001/XMLSchema" xmlns:p="http://schemas.microsoft.com/office/2006/metadata/properties" xmlns:ns2="09e070d2-5757-424b-8966-ee652850823d" xmlns:ns3="ca7ca0f4-1beb-4140-b699-ec4b7e66db37" targetNamespace="http://schemas.microsoft.com/office/2006/metadata/properties" ma:root="true" ma:fieldsID="84b1ebdb518db1c68d724463e3b62192" ns2:_="" ns3:_="">
    <xsd:import namespace="09e070d2-5757-424b-8966-ee652850823d"/>
    <xsd:import namespace="ca7ca0f4-1beb-4140-b699-ec4b7e66db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e070d2-5757-424b-8966-ee652850823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7ca0f4-1beb-4140-b699-ec4b7e66db3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B0E8E33-7FEB-4D2F-9C59-C4290E48939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B422B20-D6A1-4AE9-9455-1B9D224186E8}"/>
</file>

<file path=customXml/itemProps3.xml><?xml version="1.0" encoding="utf-8"?>
<ds:datastoreItem xmlns:ds="http://schemas.openxmlformats.org/officeDocument/2006/customXml" ds:itemID="{BAF7D823-ADD7-493E-880D-2937025A79EF}">
  <ds:schemaRefs>
    <ds:schemaRef ds:uri="a6543689-5099-475e-b18f-a553e12b46c4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2576a657-bb15-48b4-b04d-4369b1c1c76e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15868</TotalTime>
  <Words>76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Bahnschrift Light</vt:lpstr>
      <vt:lpstr>Bahnschrift SemiBold</vt:lpstr>
      <vt:lpstr>Calibri</vt:lpstr>
      <vt:lpstr>Calibri Light</vt:lpstr>
      <vt:lpstr>Office Theme</vt:lpstr>
      <vt:lpstr>PowerPoint Presentation</vt:lpstr>
    </vt:vector>
  </TitlesOfParts>
  <Company>Greenwood Academies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Sauntson</dc:creator>
  <cp:lastModifiedBy>E Warner</cp:lastModifiedBy>
  <cp:revision>11</cp:revision>
  <dcterms:created xsi:type="dcterms:W3CDTF">2019-11-11T07:10:29Z</dcterms:created>
  <dcterms:modified xsi:type="dcterms:W3CDTF">2019-12-02T09:12:25Z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1dda7c5-96ca-48e3-9e3a-5c391aea2853_Enabled">
    <vt:lpwstr>True</vt:lpwstr>
  </property>
  <property fmtid="{D5CDD505-2E9C-101B-9397-08002B2CF9AE}" pid="3" name="MSIP_Label_71dda7c5-96ca-48e3-9e3a-5c391aea2853_SiteId">
    <vt:lpwstr>a091745a-b7d8-4d7a-b2a6-1359053d4510</vt:lpwstr>
  </property>
  <property fmtid="{D5CDD505-2E9C-101B-9397-08002B2CF9AE}" pid="4" name="MSIP_Label_71dda7c5-96ca-48e3-9e3a-5c391aea2853_Ref">
    <vt:lpwstr>https://api.informationprotection.azure.com/api/a091745a-b7d8-4d7a-b2a6-1359053d4510</vt:lpwstr>
  </property>
  <property fmtid="{D5CDD505-2E9C-101B-9397-08002B2CF9AE}" pid="5" name="MSIP_Label_71dda7c5-96ca-48e3-9e3a-5c391aea2853_SetBy">
    <vt:lpwstr>hsauntson@cityofpeterboroughacademy.org</vt:lpwstr>
  </property>
  <property fmtid="{D5CDD505-2E9C-101B-9397-08002B2CF9AE}" pid="6" name="MSIP_Label_71dda7c5-96ca-48e3-9e3a-5c391aea2853_SetDate">
    <vt:lpwstr>2019-11-21T10:57:33.3860612+00:00</vt:lpwstr>
  </property>
  <property fmtid="{D5CDD505-2E9C-101B-9397-08002B2CF9AE}" pid="7" name="MSIP_Label_71dda7c5-96ca-48e3-9e3a-5c391aea2853_Name">
    <vt:lpwstr>General</vt:lpwstr>
  </property>
  <property fmtid="{D5CDD505-2E9C-101B-9397-08002B2CF9AE}" pid="8" name="MSIP_Label_71dda7c5-96ca-48e3-9e3a-5c391aea2853_Application">
    <vt:lpwstr>Microsoft Azure Information Protection</vt:lpwstr>
  </property>
  <property fmtid="{D5CDD505-2E9C-101B-9397-08002B2CF9AE}" pid="9" name="MSIP_Label_71dda7c5-96ca-48e3-9e3a-5c391aea2853_Extended_MSFT_Method">
    <vt:lpwstr>Automatic</vt:lpwstr>
  </property>
  <property fmtid="{D5CDD505-2E9C-101B-9397-08002B2CF9AE}" pid="10" name="Sensitivity">
    <vt:lpwstr>General</vt:lpwstr>
  </property>
  <property fmtid="{D5CDD505-2E9C-101B-9397-08002B2CF9AE}" pid="11" name="ContentTypeId">
    <vt:lpwstr>0x0101008CF4E8454885694FB30034916D37723D</vt:lpwstr>
  </property>
</Properties>
</file>