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529" r:id="rId5"/>
    <p:sldId id="258" r:id="rId6"/>
    <p:sldId id="259" r:id="rId7"/>
    <p:sldId id="263" r:id="rId8"/>
    <p:sldId id="264" r:id="rId9"/>
    <p:sldId id="267" r:id="rId10"/>
    <p:sldId id="393" r:id="rId11"/>
    <p:sldId id="355" r:id="rId12"/>
    <p:sldId id="528" r:id="rId13"/>
    <p:sldId id="265" r:id="rId14"/>
    <p:sldId id="530" r:id="rId15"/>
    <p:sldId id="266" r:id="rId16"/>
    <p:sldId id="526" r:id="rId17"/>
    <p:sldId id="52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Budner" userId="02936966-83d2-45cd-b63a-943fa56647e6" providerId="ADAL" clId="{32234FDE-E4BD-443A-AB80-3E19D54F58AD}"/>
    <pc:docChg chg="custSel modSld">
      <pc:chgData name="M Budner" userId="02936966-83d2-45cd-b63a-943fa56647e6" providerId="ADAL" clId="{32234FDE-E4BD-443A-AB80-3E19D54F58AD}" dt="2025-01-20T16:22:29.353" v="327" actId="20577"/>
      <pc:docMkLst>
        <pc:docMk/>
      </pc:docMkLst>
      <pc:sldChg chg="modSp mod">
        <pc:chgData name="M Budner" userId="02936966-83d2-45cd-b63a-943fa56647e6" providerId="ADAL" clId="{32234FDE-E4BD-443A-AB80-3E19D54F58AD}" dt="2025-01-19T17:25:01.056" v="325" actId="6549"/>
        <pc:sldMkLst>
          <pc:docMk/>
          <pc:sldMk cId="1491483386" sldId="264"/>
        </pc:sldMkLst>
        <pc:spChg chg="mod">
          <ac:chgData name="M Budner" userId="02936966-83d2-45cd-b63a-943fa56647e6" providerId="ADAL" clId="{32234FDE-E4BD-443A-AB80-3E19D54F58AD}" dt="2025-01-19T17:25:01.056" v="325" actId="6549"/>
          <ac:spMkLst>
            <pc:docMk/>
            <pc:sldMk cId="1491483386" sldId="264"/>
            <ac:spMk id="2" creationId="{00000000-0000-0000-0000-000000000000}"/>
          </ac:spMkLst>
        </pc:spChg>
      </pc:sldChg>
      <pc:sldChg chg="modSp mod">
        <pc:chgData name="M Budner" userId="02936966-83d2-45cd-b63a-943fa56647e6" providerId="ADAL" clId="{32234FDE-E4BD-443A-AB80-3E19D54F58AD}" dt="2025-01-20T16:22:29.353" v="327" actId="20577"/>
        <pc:sldMkLst>
          <pc:docMk/>
          <pc:sldMk cId="3487642513" sldId="267"/>
        </pc:sldMkLst>
        <pc:spChg chg="mod">
          <ac:chgData name="M Budner" userId="02936966-83d2-45cd-b63a-943fa56647e6" providerId="ADAL" clId="{32234FDE-E4BD-443A-AB80-3E19D54F58AD}" dt="2025-01-20T16:22:29.353" v="327" actId="20577"/>
          <ac:spMkLst>
            <pc:docMk/>
            <pc:sldMk cId="3487642513" sldId="267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ED990-D7F7-4CD2-AEFC-4E575263880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20/01/2025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0FD2-10BA-4452-A8FB-3F256442B59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652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ED990-D7F7-4CD2-AEFC-4E575263880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20/01/2025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0FD2-10BA-4452-A8FB-3F256442B59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457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ED990-D7F7-4CD2-AEFC-4E575263880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20/01/2025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0FD2-10BA-4452-A8FB-3F256442B59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84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ED990-D7F7-4CD2-AEFC-4E575263880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20/01/2025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https://lh3.googleusercontent.com/-RyZNjKD3RGo/AAAAAAAAAAI/AAAAAAAAAA4/lIVAabF1_ZM/s120-c/photo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5910" y="34084"/>
            <a:ext cx="1166181" cy="87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864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ED990-D7F7-4CD2-AEFC-4E575263880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20/01/2025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0FD2-10BA-4452-A8FB-3F256442B59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2" descr="https://lh3.googleusercontent.com/-RyZNjKD3RGo/AAAAAAAAAAI/AAAAAAAAAA4/lIVAabF1_ZM/s120-c/photo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5910" y="34084"/>
            <a:ext cx="1166181" cy="87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470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ED990-D7F7-4CD2-AEFC-4E575263880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20/01/2025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0FD2-10BA-4452-A8FB-3F256442B59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2" descr="https://lh3.googleusercontent.com/-RyZNjKD3RGo/AAAAAAAAAAI/AAAAAAAAAA4/lIVAabF1_ZM/s120-c/photo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5910" y="34084"/>
            <a:ext cx="1166181" cy="87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473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ED990-D7F7-4CD2-AEFC-4E575263880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20/01/2025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0FD2-10BA-4452-A8FB-3F256442B59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605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ED990-D7F7-4CD2-AEFC-4E575263880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20/01/2025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0FD2-10BA-4452-A8FB-3F256442B59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2" descr="https://lh3.googleusercontent.com/-RyZNjKD3RGo/AAAAAAAAAAI/AAAAAAAAAA4/lIVAabF1_ZM/s120-c/photo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5910" y="34084"/>
            <a:ext cx="1166181" cy="87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448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ED990-D7F7-4CD2-AEFC-4E575263880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20/01/2025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0FD2-10BA-4452-A8FB-3F256442B59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2" descr="https://lh3.googleusercontent.com/-RyZNjKD3RGo/AAAAAAAAAAI/AAAAAAAAAA4/lIVAabF1_ZM/s120-c/photo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5910" y="34084"/>
            <a:ext cx="1166181" cy="87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81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ED990-D7F7-4CD2-AEFC-4E575263880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20/01/2025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0FD2-10BA-4452-A8FB-3F256442B59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2" descr="https://lh3.googleusercontent.com/-RyZNjKD3RGo/AAAAAAAAAAI/AAAAAAAAAA4/lIVAabF1_ZM/s120-c/photo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5910" y="34084"/>
            <a:ext cx="1166181" cy="87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8933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ED990-D7F7-4CD2-AEFC-4E575263880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20/01/2025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0FD2-10BA-4452-A8FB-3F256442B59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https://lh3.googleusercontent.com/-RyZNjKD3RGo/AAAAAAAAAAI/AAAAAAAAAA4/lIVAabF1_ZM/s120-c/photo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5910" y="34084"/>
            <a:ext cx="1166181" cy="87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27593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ED990-D7F7-4CD2-AEFC-4E575263880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20/01/2025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0FD2-10BA-4452-A8FB-3F256442B59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https://lh3.googleusercontent.com/-RyZNjKD3RGo/AAAAAAAAAAI/AAAAAAAAAA4/lIVAabF1_ZM/s120-c/photo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5910" y="34084"/>
            <a:ext cx="1166181" cy="87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884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ED990-D7F7-4CD2-AEFC-4E575263880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20/01/2025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0FD2-10BA-4452-A8FB-3F256442B59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66E5658-C380-F319-6DBC-F9FA8B7E4C5D}"/>
              </a:ext>
            </a:extLst>
          </p:cNvPr>
          <p:cNvGrpSpPr/>
          <p:nvPr userDrawn="1"/>
        </p:nvGrpSpPr>
        <p:grpSpPr>
          <a:xfrm>
            <a:off x="4621160" y="5781368"/>
            <a:ext cx="7350389" cy="1028992"/>
            <a:chOff x="0" y="618226"/>
            <a:chExt cx="11777030" cy="1670936"/>
          </a:xfrm>
        </p:grpSpPr>
        <p:pic>
          <p:nvPicPr>
            <p:cNvPr id="8" name="Picture 7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0EDDDCE7-A551-849D-CAEC-BC26EDF384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/>
            <a:srcRect l="5740" t="27698" r="11782" b="51978"/>
            <a:stretch/>
          </p:blipFill>
          <p:spPr>
            <a:xfrm>
              <a:off x="0" y="618226"/>
              <a:ext cx="11777030" cy="1627454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E6F31E1-346D-9693-B2BA-F9EDD85B06C3}"/>
                </a:ext>
              </a:extLst>
            </p:cNvPr>
            <p:cNvSpPr/>
            <p:nvPr/>
          </p:nvSpPr>
          <p:spPr>
            <a:xfrm>
              <a:off x="5173911" y="1929729"/>
              <a:ext cx="1480868" cy="3594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30397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B333E-8111-44AD-AB98-B8A9294C60A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to Year 9 Options Evening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A3393C-3E83-4B04-9221-749E83A2D86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Madeline Budner</a:t>
            </a:r>
          </a:p>
          <a:p>
            <a:r>
              <a:rPr lang="en-GB" dirty="0"/>
              <a:t>Senior Assistant Principal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054E33-1B46-459F-8B39-779377B1F2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7680" y="38367"/>
            <a:ext cx="6418648" cy="21079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41CF96-D582-6E37-C0CD-B6A76BB5B4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696" y="2981458"/>
            <a:ext cx="2523420" cy="356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723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109728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US" sz="6000" i="1" dirty="0">
                <a:solidFill>
                  <a:schemeClr val="accent2"/>
                </a:solidFill>
                <a:latin typeface="Cambria" pitchFamily="18" charset="0"/>
                <a:ea typeface="Raavi" pitchFamily="2"/>
                <a:cs typeface="Raavi" pitchFamily="2"/>
              </a:rPr>
            </a:br>
            <a:endParaRPr lang="en-US" sz="6000" i="1" dirty="0">
              <a:solidFill>
                <a:schemeClr val="accent2"/>
              </a:solidFill>
              <a:latin typeface="Cambria" pitchFamily="18" charset="0"/>
              <a:ea typeface="Raavi" pitchFamily="2"/>
              <a:cs typeface="Raavi" pitchFamily="2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5989" y="377068"/>
            <a:ext cx="1107165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/>
              <a:t>Purpose of this evening</a:t>
            </a:r>
          </a:p>
          <a:p>
            <a:r>
              <a:rPr lang="en-GB" sz="4400" dirty="0"/>
              <a:t>• To provide information about the whole curriculum offer </a:t>
            </a:r>
          </a:p>
          <a:p>
            <a:r>
              <a:rPr lang="en-GB" sz="4400" dirty="0"/>
              <a:t>• The provide information about the process with key dates and information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/>
              <a:t>To meet and talk to the teachers and key staff who will provide support and guidance</a:t>
            </a:r>
          </a:p>
        </p:txBody>
      </p:sp>
    </p:spTree>
    <p:extLst>
      <p:ext uri="{BB962C8B-B14F-4D97-AF65-F5344CB8AC3E}">
        <p14:creationId xmlns:p14="http://schemas.microsoft.com/office/powerpoint/2010/main" val="78189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1914" y="767059"/>
            <a:ext cx="976930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Sources of Information </a:t>
            </a:r>
          </a:p>
          <a:p>
            <a:endParaRPr lang="en-GB" sz="36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Options booklet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Subject Staff  - parents evening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Mr Hunneyball, Mrs Taylor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Form Tutor &amp; Mrs Budner (myself)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Parents &amp; Family</a:t>
            </a:r>
          </a:p>
          <a:p>
            <a:endParaRPr lang="en-GB" sz="3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1EFF6A-C6F3-F034-AECC-CC120A5DA6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0371" y="767059"/>
            <a:ext cx="3404954" cy="4806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772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2275" y="538699"/>
            <a:ext cx="11277392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Compulsory Core Curriculum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English Language 1 GCSE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English Literature 1 GCSE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Mathematics 1 GCSE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Statistics 1 GCSE (for most students)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Science 2 GCSEs  - Combined Science (Trilogy)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Separate Science (Biology, Chemistry, Physics) is available for some students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Core Physical Education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RE/PSHE/Careers</a:t>
            </a:r>
          </a:p>
          <a:p>
            <a:r>
              <a:rPr lang="en-GB" sz="6000" dirty="0">
                <a:solidFill>
                  <a:srgbClr val="7030A0"/>
                </a:solidFill>
              </a:rPr>
              <a:t>+ 3 options </a:t>
            </a:r>
          </a:p>
        </p:txBody>
      </p:sp>
    </p:spTree>
    <p:extLst>
      <p:ext uri="{BB962C8B-B14F-4D97-AF65-F5344CB8AC3E}">
        <p14:creationId xmlns:p14="http://schemas.microsoft.com/office/powerpoint/2010/main" val="1138026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8384" y="213249"/>
            <a:ext cx="667676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All GCSE will be graded 1-9, with 8 being the same as a A* and a 4 begin the same as the C grade.</a:t>
            </a:r>
          </a:p>
          <a:p>
            <a:endParaRPr lang="en-GB" sz="3600" dirty="0"/>
          </a:p>
          <a:p>
            <a:r>
              <a:rPr lang="en-GB" sz="3600" dirty="0"/>
              <a:t>Our current results from last years year 11, were very positive and above national average. Students far exceeded the progress expected of them</a:t>
            </a:r>
          </a:p>
          <a:p>
            <a:r>
              <a:rPr lang="en-GB" sz="3600"/>
              <a:t>We </a:t>
            </a:r>
            <a:r>
              <a:rPr lang="en-GB" sz="3600" dirty="0"/>
              <a:t>came 5</a:t>
            </a:r>
            <a:r>
              <a:rPr lang="en-GB" sz="3600" baseline="30000" dirty="0"/>
              <a:t>th</a:t>
            </a:r>
            <a:r>
              <a:rPr lang="en-GB" sz="3600" dirty="0"/>
              <a:t> in the city out of 15.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5265" y="693623"/>
            <a:ext cx="4400679" cy="5470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1483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2610" y="853440"/>
            <a:ext cx="11183608" cy="4897120"/>
          </a:xfrm>
        </p:spPr>
        <p:txBody>
          <a:bodyPr>
            <a:noAutofit/>
          </a:bodyPr>
          <a:lstStyle/>
          <a:p>
            <a:endParaRPr lang="en-GB" sz="3600" dirty="0">
              <a:solidFill>
                <a:schemeClr val="tx1"/>
              </a:solidFill>
            </a:endParaRPr>
          </a:p>
          <a:p>
            <a:endParaRPr lang="en-GB" sz="3600" dirty="0">
              <a:solidFill>
                <a:schemeClr val="tx1"/>
              </a:solidFill>
            </a:endParaRPr>
          </a:p>
          <a:p>
            <a:r>
              <a:rPr lang="en-GB" sz="3600" dirty="0">
                <a:solidFill>
                  <a:schemeClr val="tx1"/>
                </a:solidFill>
              </a:rPr>
              <a:t>GCSE courses contain a larger externally examined content than OCR nationals or BTEC’s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sz="3200" dirty="0">
                <a:solidFill>
                  <a:schemeClr val="tx1"/>
                </a:solidFill>
              </a:rPr>
              <a:t>• Most GCSE subjects are ONLY examined at the end of year 11 - </a:t>
            </a:r>
            <a:r>
              <a:rPr lang="en-GB" sz="3200">
                <a:solidFill>
                  <a:schemeClr val="tx1"/>
                </a:solidFill>
              </a:rPr>
              <a:t>Summer 2027</a:t>
            </a:r>
            <a:endParaRPr lang="en-GB" sz="3200" dirty="0">
              <a:solidFill>
                <a:schemeClr val="tx1"/>
              </a:solidFill>
            </a:endParaRPr>
          </a:p>
          <a:p>
            <a:r>
              <a:rPr lang="en-GB" sz="3200" dirty="0">
                <a:solidFill>
                  <a:schemeClr val="tx1"/>
                </a:solidFill>
              </a:rPr>
              <a:t>• Art contains an internally assessed unit built up over 2 years as well as a final exam.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sz="3600" dirty="0">
                <a:solidFill>
                  <a:schemeClr val="tx1"/>
                </a:solidFill>
              </a:rPr>
              <a:t>Detail within booklets and discussions with staff</a:t>
            </a:r>
          </a:p>
        </p:txBody>
      </p:sp>
    </p:spTree>
    <p:extLst>
      <p:ext uri="{BB962C8B-B14F-4D97-AF65-F5344CB8AC3E}">
        <p14:creationId xmlns:p14="http://schemas.microsoft.com/office/powerpoint/2010/main" val="3487642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2382118" y="476672"/>
            <a:ext cx="7991967" cy="1399032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Grade 4 and 5 in English and Maths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891394" y="1875704"/>
            <a:ext cx="8482691" cy="4038600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Grades 4/5 in English and Maths remain a key standard</a:t>
            </a:r>
          </a:p>
          <a:p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It will continue to be a key minimum requirement for many courses, apprenticeships &amp; jobs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611C76-5635-48A2-8BC1-634E936187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5057" y="3712502"/>
            <a:ext cx="2671098" cy="1907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0905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6314" y="162136"/>
            <a:ext cx="5904656" cy="1399032"/>
          </a:xfrm>
        </p:spPr>
        <p:txBody>
          <a:bodyPr/>
          <a:lstStyle/>
          <a:p>
            <a:r>
              <a:rPr lang="en-GB" b="1" dirty="0"/>
              <a:t>The </a:t>
            </a:r>
            <a:r>
              <a:rPr lang="en-GB" b="1" dirty="0" err="1"/>
              <a:t>Ebacc</a:t>
            </a:r>
            <a:r>
              <a:rPr lang="en-GB" b="1" dirty="0"/>
              <a:t>: </a:t>
            </a:r>
            <a:br>
              <a:rPr lang="en-GB" b="1" dirty="0"/>
            </a:br>
            <a:endParaRPr lang="en-GB" sz="2400" b="1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6314" y="1088740"/>
            <a:ext cx="9354142" cy="5243480"/>
          </a:xfrm>
        </p:spPr>
        <p:txBody>
          <a:bodyPr>
            <a:noAutofit/>
          </a:bodyPr>
          <a:lstStyle/>
          <a:p>
            <a:pPr marL="34290" indent="0">
              <a:buNone/>
            </a:pPr>
            <a:r>
              <a:rPr lang="en-GB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</a:t>
            </a:r>
            <a:r>
              <a:rPr lang="en-GB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glish Baccalaureate (</a:t>
            </a:r>
            <a:r>
              <a:rPr lang="en-GB" sz="3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Ebacc</a:t>
            </a:r>
            <a:r>
              <a:rPr lang="en-GB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introduced in 2011 with the aim of keeping young people’s options open for further study.</a:t>
            </a:r>
          </a:p>
          <a:p>
            <a:pPr marL="457200" lvl="1" indent="0">
              <a:buNone/>
            </a:pPr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Achieved when a student gains:</a:t>
            </a:r>
          </a:p>
          <a:p>
            <a:pPr lvl="1"/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Grade 5 (or above) in 			</a:t>
            </a:r>
          </a:p>
          <a:p>
            <a:pPr lvl="1"/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English</a:t>
            </a: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GB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Maths</a:t>
            </a:r>
          </a:p>
          <a:p>
            <a:pPr lvl="1"/>
            <a:r>
              <a:rPr lang="en-GB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Sciences</a:t>
            </a:r>
          </a:p>
          <a:p>
            <a:pPr lvl="1"/>
            <a:r>
              <a:rPr lang="en-GB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Language </a:t>
            </a:r>
          </a:p>
          <a:p>
            <a:pPr lvl="1"/>
            <a:r>
              <a:rPr lang="en-GB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History or Geography</a:t>
            </a:r>
          </a:p>
          <a:p>
            <a:pPr lvl="1"/>
            <a:endParaRPr lang="en-GB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566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6D032-7C84-4A29-9C6C-94B199E6C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81878"/>
          </a:xfrm>
        </p:spPr>
        <p:txBody>
          <a:bodyPr/>
          <a:lstStyle/>
          <a:p>
            <a:r>
              <a:rPr lang="en-GB" dirty="0"/>
              <a:t>Guidelines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C501B4-9C45-4499-990A-C85663255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391478"/>
            <a:ext cx="9740295" cy="4649884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You must choose 1 subject and a reserve choice from the first column</a:t>
            </a:r>
          </a:p>
          <a:p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You then need to choose 4 further options – put them in order of the one you would most like to study – you will get two of these.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45367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200482" y="4574692"/>
            <a:ext cx="66325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These need to be completed by Monday 3</a:t>
            </a:r>
            <a:r>
              <a:rPr lang="en-GB" sz="2400" baseline="30000" dirty="0"/>
              <a:t>rd</a:t>
            </a:r>
            <a:r>
              <a:rPr lang="en-GB" sz="2400" dirty="0"/>
              <a:t> March. </a:t>
            </a:r>
          </a:p>
          <a:p>
            <a:r>
              <a:rPr lang="en-GB" sz="2400" dirty="0"/>
              <a:t>Link to the form will be in year group team </a:t>
            </a:r>
          </a:p>
          <a:p>
            <a:endParaRPr lang="en-GB" sz="2400" dirty="0"/>
          </a:p>
          <a:p>
            <a:r>
              <a:rPr lang="en-GB" sz="2400" dirty="0"/>
              <a:t>Mrs Budner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E016C0-4C09-7C75-7B05-E53313814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639" y="211633"/>
            <a:ext cx="4483104" cy="5917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913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B74A235-DD58-43C1-8033-4ADFD71E6755}"/>
              </a:ext>
            </a:extLst>
          </p:cNvPr>
          <p:cNvSpPr txBox="1"/>
          <p:nvPr/>
        </p:nvSpPr>
        <p:spPr>
          <a:xfrm>
            <a:off x="1343278" y="1423779"/>
            <a:ext cx="9597153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u="sng" dirty="0">
                <a:latin typeface="Calibri" panose="020F0502020204030204" pitchFamily="34" charset="0"/>
                <a:cs typeface="Calibri" panose="020F0502020204030204" pitchFamily="34" charset="0"/>
              </a:rPr>
              <a:t>Key dates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Deadline for Options forms Monday 3</a:t>
            </a:r>
            <a:r>
              <a:rPr lang="en-GB" sz="32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rd</a:t>
            </a: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March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Confirmed choices July 2025</a:t>
            </a:r>
          </a:p>
          <a:p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4784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6648" y="1054095"/>
            <a:ext cx="104332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Will I get all of my choices? </a:t>
            </a:r>
          </a:p>
          <a:p>
            <a:r>
              <a:rPr lang="en-GB" sz="3600" dirty="0"/>
              <a:t>• Courses can only run if enough people choose them • Some courses may be over subscribed so some of you will get your reserve choice </a:t>
            </a:r>
          </a:p>
          <a:p>
            <a:r>
              <a:rPr lang="en-GB" sz="3600" dirty="0"/>
              <a:t>• It is rare that there are clashes where you cannot do any of your 1st and 2nd choices </a:t>
            </a:r>
          </a:p>
          <a:p>
            <a:r>
              <a:rPr lang="en-GB" sz="3600" dirty="0"/>
              <a:t>• I will be asking to see you individually after the 3</a:t>
            </a:r>
            <a:r>
              <a:rPr lang="en-GB" sz="3600" baseline="30000" dirty="0"/>
              <a:t>rd</a:t>
            </a:r>
            <a:r>
              <a:rPr lang="en-GB" sz="3600" dirty="0"/>
              <a:t> of March if there is an issue</a:t>
            </a:r>
          </a:p>
        </p:txBody>
      </p:sp>
    </p:spTree>
    <p:extLst>
      <p:ext uri="{BB962C8B-B14F-4D97-AF65-F5344CB8AC3E}">
        <p14:creationId xmlns:p14="http://schemas.microsoft.com/office/powerpoint/2010/main" val="1816899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583F7-86BA-46D0-8298-0B8F18103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38842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sz="5400" dirty="0">
                <a:latin typeface="Calibri" panose="020F0502020204030204" pitchFamily="34" charset="0"/>
                <a:cs typeface="Calibri" panose="020F0502020204030204" pitchFamily="34" charset="0"/>
              </a:rPr>
              <a:t>DO</a:t>
            </a: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51C089-D689-4F8B-BA31-B9E432D2A6B4}"/>
              </a:ext>
            </a:extLst>
          </p:cNvPr>
          <p:cNvSpPr txBox="1"/>
          <p:nvPr/>
        </p:nvSpPr>
        <p:spPr>
          <a:xfrm>
            <a:off x="883403" y="1109958"/>
            <a:ext cx="10631263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Speak to your subject teachers/Tutor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Speak to your parents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Think about whether you are more suited to GCSE or OCR or BTEC</a:t>
            </a:r>
          </a:p>
          <a:p>
            <a:r>
              <a:rPr lang="en-GB" sz="3600" dirty="0"/>
              <a:t>Choose a subject you</a:t>
            </a:r>
          </a:p>
          <a:p>
            <a:r>
              <a:rPr lang="en-GB" sz="3600" dirty="0"/>
              <a:t>• Like </a:t>
            </a:r>
          </a:p>
          <a:p>
            <a:r>
              <a:rPr lang="en-GB" sz="3600" dirty="0"/>
              <a:t>• Reflects your interests and personal qualities </a:t>
            </a:r>
          </a:p>
          <a:p>
            <a:r>
              <a:rPr lang="en-GB" sz="3600" dirty="0"/>
              <a:t>• Helps you learn in the best way for you </a:t>
            </a:r>
          </a:p>
          <a:p>
            <a:r>
              <a:rPr lang="en-GB" sz="3600" dirty="0"/>
              <a:t>• Helps keep your options open for the future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6802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65882-32F5-4885-BD94-6CCB19674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594" y="426720"/>
            <a:ext cx="8596668" cy="132080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alibri" panose="020F0502020204030204" pitchFamily="34" charset="0"/>
                <a:cs typeface="Calibri" panose="020F0502020204030204" pitchFamily="34" charset="0"/>
              </a:rPr>
              <a:t>Don’t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EA14AB-76D4-4E03-B220-D1B3B79AEB95}"/>
              </a:ext>
            </a:extLst>
          </p:cNvPr>
          <p:cNvSpPr txBox="1"/>
          <p:nvPr/>
        </p:nvSpPr>
        <p:spPr>
          <a:xfrm>
            <a:off x="1074420" y="2331720"/>
            <a:ext cx="8069580" cy="1645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80F2297-1C49-4B32-B9DD-264138BD80E8}"/>
              </a:ext>
            </a:extLst>
          </p:cNvPr>
          <p:cNvSpPr txBox="1"/>
          <p:nvPr/>
        </p:nvSpPr>
        <p:spPr>
          <a:xfrm>
            <a:off x="428518" y="1246178"/>
            <a:ext cx="1059871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Choose subjects because your friends are taking them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Choose subjects because you think they are an easy option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Choose subjects because you like the teacher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Choose subjects that you don’t like</a:t>
            </a:r>
          </a:p>
        </p:txBody>
      </p:sp>
    </p:spTree>
    <p:extLst>
      <p:ext uri="{BB962C8B-B14F-4D97-AF65-F5344CB8AC3E}">
        <p14:creationId xmlns:p14="http://schemas.microsoft.com/office/powerpoint/2010/main" val="265144877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F4E8454885694FB30034916D37723D" ma:contentTypeVersion="9" ma:contentTypeDescription="Create a new document." ma:contentTypeScope="" ma:versionID="a6764c3cc2cfc997e41201a0e1501e1d">
  <xsd:schema xmlns:xsd="http://www.w3.org/2001/XMLSchema" xmlns:xs="http://www.w3.org/2001/XMLSchema" xmlns:p="http://schemas.microsoft.com/office/2006/metadata/properties" xmlns:ns2="09e070d2-5757-424b-8966-ee652850823d" xmlns:ns3="ca7ca0f4-1beb-4140-b699-ec4b7e66db37" targetNamespace="http://schemas.microsoft.com/office/2006/metadata/properties" ma:root="true" ma:fieldsID="3ba599616691ae0f06fa4971eccf5b7a" ns2:_="" ns3:_="">
    <xsd:import namespace="09e070d2-5757-424b-8966-ee652850823d"/>
    <xsd:import namespace="ca7ca0f4-1beb-4140-b699-ec4b7e66db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e070d2-5757-424b-8966-ee652850823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7ca0f4-1beb-4140-b699-ec4b7e66db3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932DA8E-71ED-40F2-82BC-ECAC503D14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9e070d2-5757-424b-8966-ee652850823d"/>
    <ds:schemaRef ds:uri="ca7ca0f4-1beb-4140-b699-ec4b7e66db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D24858D-8696-4BE5-905B-339DB6222E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7F1525-8E6D-4BB8-AA32-D9CAEF07CE4F}">
  <ds:schemaRefs>
    <ds:schemaRef ds:uri="http://schemas.microsoft.com/office/2006/documentManagement/types"/>
    <ds:schemaRef ds:uri="ca7ca0f4-1beb-4140-b699-ec4b7e66db37"/>
    <ds:schemaRef ds:uri="http://schemas.microsoft.com/office/infopath/2007/PartnerControls"/>
    <ds:schemaRef ds:uri="http://purl.org/dc/elements/1.1/"/>
    <ds:schemaRef ds:uri="http://www.w3.org/XML/1998/namespace"/>
    <ds:schemaRef ds:uri="http://schemas.microsoft.com/office/2006/metadata/properties"/>
    <ds:schemaRef ds:uri="http://purl.org/dc/terms/"/>
    <ds:schemaRef ds:uri="http://schemas.openxmlformats.org/package/2006/metadata/core-properties"/>
    <ds:schemaRef ds:uri="09e070d2-5757-424b-8966-ee652850823d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825</TotalTime>
  <Words>575</Words>
  <Application>Microsoft Office PowerPoint</Application>
  <PresentationFormat>Widescreen</PresentationFormat>
  <Paragraphs>80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Cambria</vt:lpstr>
      <vt:lpstr>1_Office Theme</vt:lpstr>
      <vt:lpstr>to Year 9 Options Evening</vt:lpstr>
      <vt:lpstr> </vt:lpstr>
      <vt:lpstr>PowerPoint Presentation</vt:lpstr>
      <vt:lpstr>PowerPoint Presentation</vt:lpstr>
      <vt:lpstr>PowerPoint Presentation</vt:lpstr>
      <vt:lpstr>PowerPoint Presentation</vt:lpstr>
      <vt:lpstr>Grade 4 and 5 in English and Maths</vt:lpstr>
      <vt:lpstr>The Ebacc:  </vt:lpstr>
      <vt:lpstr>Guidelines</vt:lpstr>
      <vt:lpstr>PowerPoint Presentation</vt:lpstr>
      <vt:lpstr>PowerPoint Presentation</vt:lpstr>
      <vt:lpstr>PowerPoint Presentation</vt:lpstr>
      <vt:lpstr>DO </vt:lpstr>
      <vt:lpstr>Don’t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Dean</dc:creator>
  <cp:lastModifiedBy>M Budner</cp:lastModifiedBy>
  <cp:revision>17</cp:revision>
  <dcterms:created xsi:type="dcterms:W3CDTF">2017-08-25T11:16:10Z</dcterms:created>
  <dcterms:modified xsi:type="dcterms:W3CDTF">2025-01-20T16:22:31Z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0x0101008CF4E8454885694FB30034916D37723D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mbudner@cityofpeterboroughacademy.org</vt:lpwstr>
  </property>
  <property fmtid="{D5CDD505-2E9C-101B-9397-08002B2CF9AE}" pid="7" name="MSIP_Label_71dda7c5-96ca-48e3-9e3a-5c391aea2853_SetDate">
    <vt:lpwstr>2020-01-06T22:35:20.7042694+00:00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